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Noto Sans T Chinese Bold" panose="020B0800000000000000" pitchFamily="34" charset="-128"/>
      <p:regular r:id="rId15"/>
      <p:bold r:id="rId16"/>
    </p:embeddedFont>
    <p:embeddedFont>
      <p:font typeface="Clear Sans" panose="020B0503030202020304" pitchFamily="34" charset="0"/>
      <p:regular r:id="rId17"/>
    </p:embeddedFont>
    <p:embeddedFont>
      <p:font typeface="Clear Sans Bold" panose="020B0803030202020304" pitchFamily="34" charset="0"/>
      <p:regular r:id="rId18"/>
      <p:bold r:id="rId19"/>
    </p:embeddedFont>
    <p:embeddedFont>
      <p:font typeface="Clear Sans Medium" panose="020B0603030202020304" pitchFamily="34" charset="0"/>
      <p:regular r:id="rId20"/>
    </p:embeddedFont>
    <p:embeddedFont>
      <p:font typeface="Tenor Sans" panose="02000000000000000000" pitchFamily="2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9" autoAdjust="0"/>
    <p:restoredTop sz="94586" autoAdjust="0"/>
  </p:normalViewPr>
  <p:slideViewPr>
    <p:cSldViewPr>
      <p:cViewPr varScale="1">
        <p:scale>
          <a:sx n="49" d="100"/>
          <a:sy n="49" d="100"/>
        </p:scale>
        <p:origin x="184" y="34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4419613"/>
            <a:ext cx="9763125" cy="2743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00"/>
              </a:lnSpc>
            </a:pPr>
            <a:r>
              <a:rPr lang="en-US" sz="10500" spc="-210" dirty="0">
                <a:solidFill>
                  <a:srgbClr val="222222"/>
                </a:solidFill>
                <a:latin typeface="Tenor Sans"/>
                <a:ea typeface="Tenor Sans"/>
                <a:cs typeface="Tenor Sans"/>
                <a:sym typeface="Tenor Sans"/>
              </a:rPr>
              <a:t>BOSS TRL108 </a:t>
            </a:r>
            <a:r>
              <a:rPr lang="en-US" sz="10500" spc="-210" dirty="0" err="1">
                <a:solidFill>
                  <a:srgbClr val="222222"/>
                </a:solidFill>
                <a:latin typeface="Tenor Sans"/>
                <a:ea typeface="Tenor Sans"/>
                <a:cs typeface="Tenor Sans"/>
                <a:sym typeface="Tenor Sans"/>
              </a:rPr>
              <a:t>可升級隔音系統</a:t>
            </a:r>
            <a:endParaRPr lang="en-US" sz="10500" spc="-210" dirty="0">
              <a:solidFill>
                <a:srgbClr val="222222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7381" cy="1593725"/>
            </a:xfrm>
            <a:custGeom>
              <a:avLst/>
              <a:gdLst/>
              <a:ahLst/>
              <a:cxnLst/>
              <a:rect l="l" t="t" r="r" b="b"/>
              <a:pathLst>
                <a:path w="947381" h="1593725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t="-58" b="-58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8774635" y="7396104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5" y="0"/>
                </a:lnTo>
                <a:lnTo>
                  <a:pt x="62748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926989">
            <a:off x="-12431368" y="-8975965"/>
            <a:ext cx="27274407" cy="25058977"/>
          </a:xfrm>
          <a:custGeom>
            <a:avLst/>
            <a:gdLst/>
            <a:ahLst/>
            <a:cxnLst/>
            <a:rect l="l" t="t" r="r" b="b"/>
            <a:pathLst>
              <a:path w="27274407" h="25058977">
                <a:moveTo>
                  <a:pt x="0" y="0"/>
                </a:moveTo>
                <a:lnTo>
                  <a:pt x="27274407" y="0"/>
                </a:lnTo>
                <a:lnTo>
                  <a:pt x="27274407" y="25058977"/>
                </a:lnTo>
                <a:lnTo>
                  <a:pt x="0" y="25058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" name="Freeform 3"/>
          <p:cNvSpPr/>
          <p:nvPr/>
        </p:nvSpPr>
        <p:spPr>
          <a:xfrm rot="5111384">
            <a:off x="13680135" y="1098024"/>
            <a:ext cx="12122938" cy="11672351"/>
          </a:xfrm>
          <a:custGeom>
            <a:avLst/>
            <a:gdLst/>
            <a:ahLst/>
            <a:cxnLst/>
            <a:rect l="l" t="t" r="r" b="b"/>
            <a:pathLst>
              <a:path w="12122938" h="11672351">
                <a:moveTo>
                  <a:pt x="0" y="0"/>
                </a:moveTo>
                <a:lnTo>
                  <a:pt x="12122939" y="0"/>
                </a:lnTo>
                <a:lnTo>
                  <a:pt x="12122939" y="11672352"/>
                </a:lnTo>
                <a:lnTo>
                  <a:pt x="0" y="11672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4"/>
          <p:cNvSpPr/>
          <p:nvPr/>
        </p:nvSpPr>
        <p:spPr>
          <a:xfrm>
            <a:off x="1028700" y="0"/>
            <a:ext cx="7290911" cy="10287000"/>
          </a:xfrm>
          <a:custGeom>
            <a:avLst/>
            <a:gdLst/>
            <a:ahLst/>
            <a:cxnLst/>
            <a:rect l="l" t="t" r="r" b="b"/>
            <a:pathLst>
              <a:path w="7290911" h="10287000">
                <a:moveTo>
                  <a:pt x="0" y="0"/>
                </a:moveTo>
                <a:lnTo>
                  <a:pt x="7290911" y="0"/>
                </a:lnTo>
                <a:lnTo>
                  <a:pt x="729091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5"/>
          <p:cNvSpPr/>
          <p:nvPr/>
        </p:nvSpPr>
        <p:spPr>
          <a:xfrm>
            <a:off x="8904253" y="0"/>
            <a:ext cx="7303770" cy="10287000"/>
          </a:xfrm>
          <a:custGeom>
            <a:avLst/>
            <a:gdLst/>
            <a:ahLst/>
            <a:cxnLst/>
            <a:rect l="l" t="t" r="r" b="b"/>
            <a:pathLst>
              <a:path w="7303770" h="10287000">
                <a:moveTo>
                  <a:pt x="0" y="0"/>
                </a:moveTo>
                <a:lnTo>
                  <a:pt x="7303770" y="0"/>
                </a:lnTo>
                <a:lnTo>
                  <a:pt x="730377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grpSp>
        <p:nvGrpSpPr>
          <p:cNvPr id="6" name="Group 6"/>
          <p:cNvGrpSpPr/>
          <p:nvPr/>
        </p:nvGrpSpPr>
        <p:grpSpPr>
          <a:xfrm>
            <a:off x="13848398" y="3007042"/>
            <a:ext cx="839152" cy="424815"/>
            <a:chOff x="0" y="0"/>
            <a:chExt cx="1118870" cy="566420"/>
          </a:xfrm>
        </p:grpSpPr>
        <p:sp>
          <p:nvSpPr>
            <p:cNvPr id="7" name="Freeform 7"/>
            <p:cNvSpPr/>
            <p:nvPr/>
          </p:nvSpPr>
          <p:spPr>
            <a:xfrm>
              <a:off x="9596" y="53340"/>
              <a:ext cx="1093469" cy="560274"/>
            </a:xfrm>
            <a:custGeom>
              <a:avLst/>
              <a:gdLst/>
              <a:ahLst/>
              <a:cxnLst/>
              <a:rect l="l" t="t" r="r" b="b"/>
              <a:pathLst>
                <a:path w="1093469" h="560274">
                  <a:moveTo>
                    <a:pt x="41204" y="0"/>
                  </a:moveTo>
                  <a:cubicBezTo>
                    <a:pt x="1148644" y="88900"/>
                    <a:pt x="1148644" y="363220"/>
                    <a:pt x="1057204" y="454660"/>
                  </a:cubicBezTo>
                  <a:cubicBezTo>
                    <a:pt x="921314" y="591820"/>
                    <a:pt x="177094" y="596900"/>
                    <a:pt x="41204" y="461010"/>
                  </a:cubicBezTo>
                  <a:cubicBezTo>
                    <a:pt x="-51506" y="370840"/>
                    <a:pt x="41204" y="0"/>
                    <a:pt x="41204" y="0"/>
                  </a:cubicBezTo>
                </a:path>
              </a:pathLst>
            </a:custGeom>
            <a:solidFill>
              <a:srgbClr val="FFF234">
                <a:alpha val="24706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684193" y="3192780"/>
            <a:ext cx="826770" cy="447675"/>
            <a:chOff x="0" y="0"/>
            <a:chExt cx="1102360" cy="596900"/>
          </a:xfrm>
        </p:grpSpPr>
        <p:sp>
          <p:nvSpPr>
            <p:cNvPr id="9" name="Freeform 9"/>
            <p:cNvSpPr/>
            <p:nvPr/>
          </p:nvSpPr>
          <p:spPr>
            <a:xfrm>
              <a:off x="19756" y="50800"/>
              <a:ext cx="1063907" cy="532740"/>
            </a:xfrm>
            <a:custGeom>
              <a:avLst/>
              <a:gdLst/>
              <a:ahLst/>
              <a:cxnLst/>
              <a:rect l="l" t="t" r="r" b="b"/>
              <a:pathLst>
                <a:path w="1063907" h="532740">
                  <a:moveTo>
                    <a:pt x="31044" y="0"/>
                  </a:moveTo>
                  <a:cubicBezTo>
                    <a:pt x="1121974" y="132080"/>
                    <a:pt x="1114354" y="415290"/>
                    <a:pt x="1030534" y="495300"/>
                  </a:cubicBezTo>
                  <a:cubicBezTo>
                    <a:pt x="926394" y="594360"/>
                    <a:pt x="518724" y="466090"/>
                    <a:pt x="334574" y="461010"/>
                  </a:cubicBezTo>
                  <a:cubicBezTo>
                    <a:pt x="212654" y="458470"/>
                    <a:pt x="86924" y="518160"/>
                    <a:pt x="31044" y="462280"/>
                  </a:cubicBezTo>
                  <a:cubicBezTo>
                    <a:pt x="-38806" y="393700"/>
                    <a:pt x="31044" y="0"/>
                    <a:pt x="31044" y="0"/>
                  </a:cubicBezTo>
                </a:path>
              </a:pathLst>
            </a:custGeom>
            <a:solidFill>
              <a:srgbClr val="FFF234">
                <a:alpha val="24706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017627" y="6772275"/>
            <a:ext cx="5079950" cy="2797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9529CF"/>
                </a:solidFill>
                <a:latin typeface="Clear Sans"/>
                <a:ea typeface="Clear Sans"/>
                <a:cs typeface="Clear Sans"/>
                <a:sym typeface="Clear Sans"/>
              </a:rPr>
              <a:t>TRL</a:t>
            </a:r>
          </a:p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9529CF"/>
                </a:solidFill>
                <a:latin typeface="Clear Sans"/>
                <a:ea typeface="Clear Sans"/>
                <a:cs typeface="Clear Sans"/>
                <a:sym typeface="Clear Sans"/>
              </a:rPr>
              <a:t>大陸實驗室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926989">
            <a:off x="-12431368" y="-8975965"/>
            <a:ext cx="27274407" cy="25058977"/>
          </a:xfrm>
          <a:custGeom>
            <a:avLst/>
            <a:gdLst/>
            <a:ahLst/>
            <a:cxnLst/>
            <a:rect l="l" t="t" r="r" b="b"/>
            <a:pathLst>
              <a:path w="27274407" h="25058977">
                <a:moveTo>
                  <a:pt x="0" y="0"/>
                </a:moveTo>
                <a:lnTo>
                  <a:pt x="27274407" y="0"/>
                </a:lnTo>
                <a:lnTo>
                  <a:pt x="27274407" y="25058977"/>
                </a:lnTo>
                <a:lnTo>
                  <a:pt x="0" y="25058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" name="Freeform 3"/>
          <p:cNvSpPr/>
          <p:nvPr/>
        </p:nvSpPr>
        <p:spPr>
          <a:xfrm rot="5111384">
            <a:off x="13680135" y="1098024"/>
            <a:ext cx="12122938" cy="11672351"/>
          </a:xfrm>
          <a:custGeom>
            <a:avLst/>
            <a:gdLst/>
            <a:ahLst/>
            <a:cxnLst/>
            <a:rect l="l" t="t" r="r" b="b"/>
            <a:pathLst>
              <a:path w="12122938" h="11672351">
                <a:moveTo>
                  <a:pt x="0" y="0"/>
                </a:moveTo>
                <a:lnTo>
                  <a:pt x="12122939" y="0"/>
                </a:lnTo>
                <a:lnTo>
                  <a:pt x="12122939" y="11672352"/>
                </a:lnTo>
                <a:lnTo>
                  <a:pt x="0" y="11672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4"/>
          <p:cNvSpPr/>
          <p:nvPr/>
        </p:nvSpPr>
        <p:spPr>
          <a:xfrm>
            <a:off x="860857" y="0"/>
            <a:ext cx="7265194" cy="10287000"/>
          </a:xfrm>
          <a:custGeom>
            <a:avLst/>
            <a:gdLst/>
            <a:ahLst/>
            <a:cxnLst/>
            <a:rect l="l" t="t" r="r" b="b"/>
            <a:pathLst>
              <a:path w="7265194" h="10287000">
                <a:moveTo>
                  <a:pt x="0" y="0"/>
                </a:moveTo>
                <a:lnTo>
                  <a:pt x="7265194" y="0"/>
                </a:lnTo>
                <a:lnTo>
                  <a:pt x="72651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5"/>
          <p:cNvSpPr/>
          <p:nvPr/>
        </p:nvSpPr>
        <p:spPr>
          <a:xfrm>
            <a:off x="8967822" y="0"/>
            <a:ext cx="7200900" cy="10287000"/>
          </a:xfrm>
          <a:custGeom>
            <a:avLst/>
            <a:gdLst/>
            <a:ahLst/>
            <a:cxnLst/>
            <a:rect l="l" t="t" r="r" b="b"/>
            <a:pathLst>
              <a:path w="7200900" h="10287000">
                <a:moveTo>
                  <a:pt x="0" y="0"/>
                </a:moveTo>
                <a:lnTo>
                  <a:pt x="7200900" y="0"/>
                </a:lnTo>
                <a:lnTo>
                  <a:pt x="72009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grpSp>
        <p:nvGrpSpPr>
          <p:cNvPr id="6" name="Group 6"/>
          <p:cNvGrpSpPr/>
          <p:nvPr/>
        </p:nvGrpSpPr>
        <p:grpSpPr>
          <a:xfrm>
            <a:off x="13415962" y="6680835"/>
            <a:ext cx="1442085" cy="440055"/>
            <a:chOff x="0" y="0"/>
            <a:chExt cx="1922780" cy="586740"/>
          </a:xfrm>
        </p:grpSpPr>
        <p:sp>
          <p:nvSpPr>
            <p:cNvPr id="7" name="Freeform 7"/>
            <p:cNvSpPr/>
            <p:nvPr/>
          </p:nvSpPr>
          <p:spPr>
            <a:xfrm>
              <a:off x="29575" y="40940"/>
              <a:ext cx="1897336" cy="519727"/>
            </a:xfrm>
            <a:custGeom>
              <a:avLst/>
              <a:gdLst/>
              <a:ahLst/>
              <a:cxnLst/>
              <a:rect l="l" t="t" r="r" b="b"/>
              <a:pathLst>
                <a:path w="1897336" h="519727">
                  <a:moveTo>
                    <a:pt x="68215" y="9860"/>
                  </a:moveTo>
                  <a:cubicBezTo>
                    <a:pt x="625745" y="39070"/>
                    <a:pt x="790845" y="22560"/>
                    <a:pt x="953405" y="22560"/>
                  </a:cubicBezTo>
                  <a:cubicBezTo>
                    <a:pt x="1122315" y="22560"/>
                    <a:pt x="1307735" y="36530"/>
                    <a:pt x="1465215" y="36530"/>
                  </a:cubicBezTo>
                  <a:cubicBezTo>
                    <a:pt x="1599835" y="36530"/>
                    <a:pt x="1776365" y="-38400"/>
                    <a:pt x="1841135" y="26370"/>
                  </a:cubicBezTo>
                  <a:cubicBezTo>
                    <a:pt x="1914795" y="96220"/>
                    <a:pt x="1917335" y="406100"/>
                    <a:pt x="1841135" y="483570"/>
                  </a:cubicBezTo>
                  <a:cubicBezTo>
                    <a:pt x="1768745" y="558500"/>
                    <a:pt x="1555385" y="493730"/>
                    <a:pt x="1405525" y="493730"/>
                  </a:cubicBezTo>
                  <a:cubicBezTo>
                    <a:pt x="1244235" y="493730"/>
                    <a:pt x="1070245" y="479760"/>
                    <a:pt x="906415" y="479760"/>
                  </a:cubicBezTo>
                  <a:cubicBezTo>
                    <a:pt x="747665" y="479760"/>
                    <a:pt x="588915" y="496270"/>
                    <a:pt x="437785" y="493730"/>
                  </a:cubicBezTo>
                  <a:cubicBezTo>
                    <a:pt x="294275" y="491190"/>
                    <a:pt x="85995" y="543260"/>
                    <a:pt x="21225" y="468330"/>
                  </a:cubicBezTo>
                  <a:cubicBezTo>
                    <a:pt x="-46085" y="389590"/>
                    <a:pt x="68215" y="9860"/>
                    <a:pt x="68215" y="9860"/>
                  </a:cubicBezTo>
                </a:path>
              </a:pathLst>
            </a:custGeom>
            <a:solidFill>
              <a:srgbClr val="FFF234">
                <a:alpha val="24706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806126" y="3050469"/>
            <a:ext cx="5732972" cy="2787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9529CF"/>
                </a:solidFill>
                <a:latin typeface="Clear Sans"/>
                <a:ea typeface="Clear Sans"/>
                <a:cs typeface="Clear Sans"/>
                <a:sym typeface="Clear Sans"/>
              </a:rPr>
              <a:t>JEB</a:t>
            </a:r>
          </a:p>
          <a:p>
            <a:pPr algn="ctr">
              <a:lnSpc>
                <a:spcPts val="11199"/>
              </a:lnSpc>
              <a:spcBef>
                <a:spcPct val="0"/>
              </a:spcBef>
            </a:pPr>
            <a:r>
              <a:rPr lang="en-US" sz="7999">
                <a:solidFill>
                  <a:srgbClr val="9529CF"/>
                </a:solidFill>
                <a:latin typeface="Clear Sans"/>
                <a:ea typeface="Clear Sans"/>
                <a:cs typeface="Clear Sans"/>
                <a:sym typeface="Clear Sans"/>
              </a:rPr>
              <a:t>香港實驗室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926989">
            <a:off x="-12431368" y="-8975965"/>
            <a:ext cx="27274407" cy="25058977"/>
          </a:xfrm>
          <a:custGeom>
            <a:avLst/>
            <a:gdLst/>
            <a:ahLst/>
            <a:cxnLst/>
            <a:rect l="l" t="t" r="r" b="b"/>
            <a:pathLst>
              <a:path w="27274407" h="25058977">
                <a:moveTo>
                  <a:pt x="0" y="0"/>
                </a:moveTo>
                <a:lnTo>
                  <a:pt x="27274407" y="0"/>
                </a:lnTo>
                <a:lnTo>
                  <a:pt x="27274407" y="25058977"/>
                </a:lnTo>
                <a:lnTo>
                  <a:pt x="0" y="25058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" name="Freeform 3"/>
          <p:cNvSpPr/>
          <p:nvPr/>
        </p:nvSpPr>
        <p:spPr>
          <a:xfrm rot="5111384">
            <a:off x="13680135" y="1098024"/>
            <a:ext cx="12122938" cy="11672351"/>
          </a:xfrm>
          <a:custGeom>
            <a:avLst/>
            <a:gdLst/>
            <a:ahLst/>
            <a:cxnLst/>
            <a:rect l="l" t="t" r="r" b="b"/>
            <a:pathLst>
              <a:path w="12122938" h="11672351">
                <a:moveTo>
                  <a:pt x="0" y="0"/>
                </a:moveTo>
                <a:lnTo>
                  <a:pt x="12122939" y="0"/>
                </a:lnTo>
                <a:lnTo>
                  <a:pt x="12122939" y="11672352"/>
                </a:lnTo>
                <a:lnTo>
                  <a:pt x="0" y="11672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4"/>
          <p:cNvSpPr/>
          <p:nvPr/>
        </p:nvSpPr>
        <p:spPr>
          <a:xfrm>
            <a:off x="1565442" y="0"/>
            <a:ext cx="7162324" cy="10287000"/>
          </a:xfrm>
          <a:custGeom>
            <a:avLst/>
            <a:gdLst/>
            <a:ahLst/>
            <a:cxnLst/>
            <a:rect l="l" t="t" r="r" b="b"/>
            <a:pathLst>
              <a:path w="7162324" h="10287000">
                <a:moveTo>
                  <a:pt x="0" y="0"/>
                </a:moveTo>
                <a:lnTo>
                  <a:pt x="7162323" y="0"/>
                </a:lnTo>
                <a:lnTo>
                  <a:pt x="71623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5"/>
          <p:cNvSpPr/>
          <p:nvPr/>
        </p:nvSpPr>
        <p:spPr>
          <a:xfrm>
            <a:off x="9724064" y="0"/>
            <a:ext cx="7329488" cy="10287000"/>
          </a:xfrm>
          <a:custGeom>
            <a:avLst/>
            <a:gdLst/>
            <a:ahLst/>
            <a:cxnLst/>
            <a:rect l="l" t="t" r="r" b="b"/>
            <a:pathLst>
              <a:path w="7329488" h="10287000">
                <a:moveTo>
                  <a:pt x="0" y="0"/>
                </a:moveTo>
                <a:lnTo>
                  <a:pt x="7329487" y="0"/>
                </a:lnTo>
                <a:lnTo>
                  <a:pt x="732948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6" name="TextBox 6"/>
          <p:cNvSpPr txBox="1"/>
          <p:nvPr/>
        </p:nvSpPr>
        <p:spPr>
          <a:xfrm>
            <a:off x="6963186" y="2889446"/>
            <a:ext cx="5521755" cy="2787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9529CF"/>
                </a:solidFill>
                <a:latin typeface="Clear Sans"/>
                <a:ea typeface="Clear Sans"/>
                <a:cs typeface="Clear Sans"/>
                <a:sym typeface="Clear Sans"/>
              </a:rPr>
              <a:t>BOSS</a:t>
            </a:r>
          </a:p>
          <a:p>
            <a:pPr algn="just">
              <a:lnSpc>
                <a:spcPts val="11199"/>
              </a:lnSpc>
              <a:spcBef>
                <a:spcPct val="0"/>
              </a:spcBef>
            </a:pPr>
            <a:r>
              <a:rPr lang="en-US" sz="7999">
                <a:solidFill>
                  <a:srgbClr val="9529CF"/>
                </a:solidFill>
                <a:latin typeface="Clear Sans"/>
                <a:ea typeface="Clear Sans"/>
                <a:cs typeface="Clear Sans"/>
                <a:sym typeface="Clear Sans"/>
              </a:rPr>
              <a:t>台灣實驗室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021752" y="8429625"/>
            <a:ext cx="1670685" cy="471488"/>
            <a:chOff x="0" y="0"/>
            <a:chExt cx="2227580" cy="628650"/>
          </a:xfrm>
        </p:grpSpPr>
        <p:sp>
          <p:nvSpPr>
            <p:cNvPr id="8" name="Freeform 8"/>
            <p:cNvSpPr/>
            <p:nvPr/>
          </p:nvSpPr>
          <p:spPr>
            <a:xfrm>
              <a:off x="17498" y="50800"/>
              <a:ext cx="2194138" cy="551171"/>
            </a:xfrm>
            <a:custGeom>
              <a:avLst/>
              <a:gdLst/>
              <a:ahLst/>
              <a:cxnLst/>
              <a:rect l="l" t="t" r="r" b="b"/>
              <a:pathLst>
                <a:path w="2194138" h="551171">
                  <a:moveTo>
                    <a:pt x="33302" y="0"/>
                  </a:moveTo>
                  <a:cubicBezTo>
                    <a:pt x="647982" y="20320"/>
                    <a:pt x="829592" y="46990"/>
                    <a:pt x="997232" y="53340"/>
                  </a:cubicBezTo>
                  <a:cubicBezTo>
                    <a:pt x="1157252" y="58420"/>
                    <a:pt x="1294412" y="44450"/>
                    <a:pt x="1465862" y="45720"/>
                  </a:cubicBezTo>
                  <a:cubicBezTo>
                    <a:pt x="1675412" y="48260"/>
                    <a:pt x="2070382" y="-33020"/>
                    <a:pt x="2159282" y="73660"/>
                  </a:cubicBezTo>
                  <a:cubicBezTo>
                    <a:pt x="2231672" y="160020"/>
                    <a:pt x="2182142" y="455930"/>
                    <a:pt x="2094512" y="525780"/>
                  </a:cubicBezTo>
                  <a:cubicBezTo>
                    <a:pt x="2006882" y="596900"/>
                    <a:pt x="1801142" y="496570"/>
                    <a:pt x="1630962" y="491490"/>
                  </a:cubicBezTo>
                  <a:cubicBezTo>
                    <a:pt x="1420142" y="487680"/>
                    <a:pt x="1136932" y="516890"/>
                    <a:pt x="926112" y="510540"/>
                  </a:cubicBezTo>
                  <a:cubicBezTo>
                    <a:pt x="754662" y="504190"/>
                    <a:pt x="611152" y="476250"/>
                    <a:pt x="458752" y="468630"/>
                  </a:cubicBezTo>
                  <a:cubicBezTo>
                    <a:pt x="312702" y="461010"/>
                    <a:pt x="105692" y="534670"/>
                    <a:pt x="33302" y="461010"/>
                  </a:cubicBezTo>
                  <a:cubicBezTo>
                    <a:pt x="-41628" y="384810"/>
                    <a:pt x="33302" y="0"/>
                    <a:pt x="33302" y="0"/>
                  </a:cubicBezTo>
                </a:path>
              </a:pathLst>
            </a:custGeom>
            <a:solidFill>
              <a:srgbClr val="FFF234">
                <a:alpha val="24706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926989">
            <a:off x="-12431368" y="-8975965"/>
            <a:ext cx="27274407" cy="25058977"/>
          </a:xfrm>
          <a:custGeom>
            <a:avLst/>
            <a:gdLst/>
            <a:ahLst/>
            <a:cxnLst/>
            <a:rect l="l" t="t" r="r" b="b"/>
            <a:pathLst>
              <a:path w="27274407" h="25058977">
                <a:moveTo>
                  <a:pt x="0" y="0"/>
                </a:moveTo>
                <a:lnTo>
                  <a:pt x="27274407" y="0"/>
                </a:lnTo>
                <a:lnTo>
                  <a:pt x="27274407" y="25058977"/>
                </a:lnTo>
                <a:lnTo>
                  <a:pt x="0" y="25058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" name="Freeform 3"/>
          <p:cNvSpPr/>
          <p:nvPr/>
        </p:nvSpPr>
        <p:spPr>
          <a:xfrm rot="5111384">
            <a:off x="13680135" y="1098024"/>
            <a:ext cx="12122938" cy="11672351"/>
          </a:xfrm>
          <a:custGeom>
            <a:avLst/>
            <a:gdLst/>
            <a:ahLst/>
            <a:cxnLst/>
            <a:rect l="l" t="t" r="r" b="b"/>
            <a:pathLst>
              <a:path w="12122938" h="11672351">
                <a:moveTo>
                  <a:pt x="0" y="0"/>
                </a:moveTo>
                <a:lnTo>
                  <a:pt x="12122939" y="0"/>
                </a:lnTo>
                <a:lnTo>
                  <a:pt x="12122939" y="11672352"/>
                </a:lnTo>
                <a:lnTo>
                  <a:pt x="0" y="11672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4" name="TextBox 4"/>
          <p:cNvSpPr txBox="1"/>
          <p:nvPr/>
        </p:nvSpPr>
        <p:spPr>
          <a:xfrm>
            <a:off x="666750" y="1562100"/>
            <a:ext cx="11201400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spc="-139">
                <a:solidFill>
                  <a:srgbClr val="222222"/>
                </a:solidFill>
                <a:latin typeface="Tenor Sans"/>
                <a:ea typeface="Tenor Sans"/>
                <a:cs typeface="Tenor Sans"/>
                <a:sym typeface="Tenor Sans"/>
              </a:rPr>
              <a:t>聯絡我們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66750" y="5143500"/>
            <a:ext cx="8324850" cy="3465218"/>
            <a:chOff x="0" y="0"/>
            <a:chExt cx="11099800" cy="4620291"/>
          </a:xfrm>
        </p:grpSpPr>
        <p:sp>
          <p:nvSpPr>
            <p:cNvPr id="6" name="TextBox 6"/>
            <p:cNvSpPr txBox="1"/>
            <p:nvPr/>
          </p:nvSpPr>
          <p:spPr>
            <a:xfrm>
              <a:off x="0" y="-76200"/>
              <a:ext cx="11099800" cy="5638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2400" b="1" u="none">
                  <a:solidFill>
                    <a:srgbClr val="555555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電子郵件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567135"/>
              <a:ext cx="110998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ding@beautifuljeb.tw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714475"/>
              <a:ext cx="11099800" cy="5638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555555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LINE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357810"/>
              <a:ext cx="110998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tingfuting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505150"/>
              <a:ext cx="11099800" cy="5638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555555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電話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148486"/>
              <a:ext cx="110998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0925566555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1562086"/>
            <a:ext cx="8324850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spc="-139">
                <a:solidFill>
                  <a:srgbClr val="222222"/>
                </a:solidFill>
                <a:latin typeface="Tenor Sans"/>
                <a:ea typeface="Tenor Sans"/>
                <a:cs typeface="Tenor Sans"/>
                <a:sym typeface="Tenor Sans"/>
              </a:rPr>
              <a:t>市場現況與問題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971423" y="1519223"/>
            <a:ext cx="8263638" cy="7660909"/>
            <a:chOff x="0" y="-57150"/>
            <a:chExt cx="11018184" cy="10214544"/>
          </a:xfrm>
        </p:grpSpPr>
        <p:sp>
          <p:nvSpPr>
            <p:cNvPr id="4" name="TextBox 4"/>
            <p:cNvSpPr txBox="1"/>
            <p:nvPr/>
          </p:nvSpPr>
          <p:spPr>
            <a:xfrm>
              <a:off x="0" y="-57150"/>
              <a:ext cx="11018184" cy="7888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096"/>
                </a:lnSpc>
                <a:spcBef>
                  <a:spcPct val="0"/>
                </a:spcBef>
              </a:pPr>
              <a:r>
                <a:rPr lang="en-US" sz="3640" b="1" dirty="0" err="1">
                  <a:solidFill>
                    <a:srgbClr val="555555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預算的緣故</a:t>
              </a:r>
              <a:endParaRPr lang="en-US" sz="3640" b="1" dirty="0">
                <a:solidFill>
                  <a:srgbClr val="555555"/>
                </a:solidFill>
                <a:latin typeface="Clear Sans Medium"/>
                <a:ea typeface="Clear Sans Medium"/>
                <a:cs typeface="Clear Sans Medium"/>
                <a:sym typeface="Clear Sans Medium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346867"/>
              <a:ext cx="11018184" cy="4445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59"/>
                </a:lnSpc>
                <a:spcBef>
                  <a:spcPct val="0"/>
                </a:spcBef>
              </a:pPr>
              <a:r>
                <a:rPr lang="en-US" sz="3185" b="1" dirty="0">
                  <a:solidFill>
                    <a:srgbClr val="4B8388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現行辦公室使用單層玻璃加木門,隔音功能，先不考慮，但是設計者非常的專業已經部署了未來隔音升級的設計，不需要為了將來要提升隔音而拆除造成浪費，將辦公室設計成為可以升級的載體</a:t>
              </a:r>
            </a:p>
            <a:p>
              <a:pPr marL="0" lvl="0" indent="0" algn="l">
                <a:lnSpc>
                  <a:spcPts val="4459"/>
                </a:lnSpc>
                <a:spcBef>
                  <a:spcPct val="0"/>
                </a:spcBef>
              </a:pPr>
              <a:endParaRPr lang="en-US" sz="3185" b="1" dirty="0">
                <a:solidFill>
                  <a:srgbClr val="4B8388"/>
                </a:solidFill>
                <a:latin typeface="Clear Sans Bold"/>
                <a:ea typeface="Clear Sans Bold"/>
                <a:cs typeface="Clear Sans Bold"/>
                <a:sym typeface="Clear Sans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734797"/>
              <a:ext cx="11018184" cy="804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096"/>
                </a:lnSpc>
                <a:spcBef>
                  <a:spcPct val="0"/>
                </a:spcBef>
              </a:pPr>
              <a:r>
                <a:rPr lang="en-US" sz="3640" b="1" dirty="0" err="1">
                  <a:solidFill>
                    <a:srgbClr val="555555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大型企業未來一定會遇到的問題：</a:t>
              </a:r>
              <a:r>
                <a:rPr lang="en-US" sz="3640" b="1" dirty="0" err="1">
                  <a:solidFill>
                    <a:srgbClr val="FF000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隔音</a:t>
              </a:r>
              <a:endParaRPr lang="en-US" sz="3640" b="1" dirty="0">
                <a:solidFill>
                  <a:srgbClr val="FF0000"/>
                </a:solidFill>
                <a:latin typeface="Clear Sans Medium"/>
                <a:ea typeface="Clear Sans Medium"/>
                <a:cs typeface="Clear Sans Medium"/>
                <a:sym typeface="Clear Sans Medium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7140672"/>
              <a:ext cx="11018184" cy="3016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59"/>
                </a:lnSpc>
                <a:spcBef>
                  <a:spcPct val="0"/>
                </a:spcBef>
              </a:pPr>
              <a:r>
                <a:rPr lang="en-US" sz="3185" dirty="0" err="1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隨著社會的進步，隔音不足的問題越來越明顯，企業這個有機體將會進化成為高校工作環境，但是目前的條件無法滿足員工對隱私的需求</a:t>
              </a:r>
              <a:r>
                <a:rPr lang="en-US" sz="3185" dirty="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。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-3137432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EC4B3FE-2EAF-CBA0-0499-7505A1A9E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84600"/>
            <a:ext cx="6502400" cy="6502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9118" y="4248123"/>
            <a:ext cx="2569382" cy="39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9"/>
              </a:lnSpc>
              <a:spcBef>
                <a:spcPct val="0"/>
              </a:spcBef>
            </a:pPr>
            <a:r>
              <a:rPr lang="en-US" sz="3600" b="1" u="none" strike="noStrike" dirty="0" err="1">
                <a:solidFill>
                  <a:srgbClr val="555555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初創</a:t>
            </a:r>
            <a:endParaRPr lang="en-US" sz="3600" b="1" u="none" strike="noStrike" dirty="0">
              <a:solidFill>
                <a:srgbClr val="555555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189" y="4248123"/>
            <a:ext cx="2569382" cy="39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9"/>
              </a:lnSpc>
              <a:spcBef>
                <a:spcPct val="0"/>
              </a:spcBef>
            </a:pPr>
            <a:r>
              <a:rPr lang="en-US" sz="3600" b="1" u="none" strike="noStrike" dirty="0" err="1">
                <a:solidFill>
                  <a:srgbClr val="555555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成長</a:t>
            </a:r>
            <a:endParaRPr lang="en-US" sz="3600" b="1" u="none" strike="noStrike" dirty="0">
              <a:solidFill>
                <a:srgbClr val="555555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  <p:sp>
        <p:nvSpPr>
          <p:cNvPr id="4" name="Freeform 4"/>
          <p:cNvSpPr/>
          <p:nvPr/>
        </p:nvSpPr>
        <p:spPr>
          <a:xfrm rot="-6723923">
            <a:off x="13666568" y="-2297777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5" y="0"/>
                </a:lnTo>
                <a:lnTo>
                  <a:pt x="62748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Box 5"/>
          <p:cNvSpPr txBox="1"/>
          <p:nvPr/>
        </p:nvSpPr>
        <p:spPr>
          <a:xfrm>
            <a:off x="669118" y="5991225"/>
            <a:ext cx="2569382" cy="112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800" u="none" strike="noStrike">
                <a:solidFill>
                  <a:srgbClr val="666666"/>
                </a:solidFill>
                <a:latin typeface="Clear Sans"/>
                <a:ea typeface="Clear Sans"/>
                <a:cs typeface="Clear Sans"/>
                <a:sym typeface="Clear Sans"/>
              </a:rPr>
              <a:t>隔音需求低，重視成本控制與靈活性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61189" y="5991225"/>
            <a:ext cx="2569382" cy="112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800" u="none" strike="noStrike">
                <a:solidFill>
                  <a:srgbClr val="666666"/>
                </a:solidFill>
                <a:latin typeface="Clear Sans"/>
                <a:ea typeface="Clear Sans"/>
                <a:cs typeface="Clear Sans"/>
                <a:sym typeface="Clear Sans"/>
              </a:rPr>
              <a:t>隱私與隔音需求上升，需提升工作環境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6750" y="1562100"/>
            <a:ext cx="15516225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  <a:spcBef>
                <a:spcPct val="0"/>
              </a:spcBef>
            </a:pPr>
            <a:r>
              <a:rPr lang="en-US" sz="6999" u="none" strike="noStrike" spc="-139">
                <a:solidFill>
                  <a:srgbClr val="222222"/>
                </a:solidFill>
                <a:latin typeface="Tenor Sans"/>
                <a:ea typeface="Tenor Sans"/>
                <a:cs typeface="Tenor Sans"/>
                <a:sym typeface="Tenor Sans"/>
              </a:rPr>
              <a:t>企業需求變化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750081" y="5143500"/>
            <a:ext cx="17850263" cy="0"/>
          </a:xfrm>
          <a:prstGeom prst="line">
            <a:avLst/>
          </a:prstGeom>
          <a:ln w="19050" cap="flat">
            <a:solidFill>
              <a:srgbClr val="22222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9" name="Group 9"/>
          <p:cNvGrpSpPr/>
          <p:nvPr/>
        </p:nvGrpSpPr>
        <p:grpSpPr>
          <a:xfrm>
            <a:off x="669118" y="5062538"/>
            <a:ext cx="161925" cy="161925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22222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462974" y="5062538"/>
            <a:ext cx="161925" cy="161925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22222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56829" y="5062538"/>
            <a:ext cx="161925" cy="161925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22222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5050684" y="5062538"/>
            <a:ext cx="161925" cy="161925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22222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253259" y="4248123"/>
            <a:ext cx="2569382" cy="39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9"/>
              </a:lnSpc>
              <a:spcBef>
                <a:spcPct val="0"/>
              </a:spcBef>
            </a:pPr>
            <a:r>
              <a:rPr lang="en-US" sz="3600" b="1" u="none" strike="noStrike" dirty="0" err="1">
                <a:solidFill>
                  <a:srgbClr val="555555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擴張</a:t>
            </a:r>
            <a:endParaRPr lang="en-US" sz="3600" b="1" u="none" strike="noStrike" dirty="0">
              <a:solidFill>
                <a:srgbClr val="555555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0253259" y="5991225"/>
            <a:ext cx="2569382" cy="112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800" u="none" strike="noStrike">
                <a:solidFill>
                  <a:srgbClr val="666666"/>
                </a:solidFill>
                <a:latin typeface="Clear Sans"/>
                <a:ea typeface="Clear Sans"/>
                <a:cs typeface="Clear Sans"/>
                <a:sym typeface="Clear Sans"/>
              </a:rPr>
              <a:t>隨著人員增加，要求更高的隔音效果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045330" y="4248123"/>
            <a:ext cx="2569382" cy="39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9"/>
              </a:lnSpc>
              <a:spcBef>
                <a:spcPct val="0"/>
              </a:spcBef>
            </a:pPr>
            <a:r>
              <a:rPr lang="en-US" sz="3600" b="1" u="none" strike="noStrike" dirty="0" err="1">
                <a:solidFill>
                  <a:srgbClr val="555555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穩定</a:t>
            </a:r>
            <a:endParaRPr lang="en-US" sz="3600" b="1" u="none" strike="noStrike" dirty="0">
              <a:solidFill>
                <a:srgbClr val="555555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5045330" y="5991225"/>
            <a:ext cx="2569382" cy="112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800" u="none" strike="noStrike">
                <a:solidFill>
                  <a:srgbClr val="666666"/>
                </a:solidFill>
                <a:latin typeface="Clear Sans"/>
                <a:ea typeface="Clear Sans"/>
                <a:cs typeface="Clear Sans"/>
                <a:sym typeface="Clear Sans"/>
              </a:rPr>
              <a:t>穩定需求，持續關注環保與品質提升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CD04EFCF-1E00-C5E9-2EC5-5324F64BD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5330" y="-11974"/>
            <a:ext cx="3433426" cy="34334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1562086"/>
            <a:ext cx="8324850" cy="211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spc="-139">
                <a:solidFill>
                  <a:srgbClr val="222222"/>
                </a:solidFill>
                <a:latin typeface="Tenor Sans"/>
                <a:ea typeface="Tenor Sans"/>
                <a:cs typeface="Tenor Sans"/>
                <a:sym typeface="Tenor Sans"/>
              </a:rPr>
              <a:t>傳統隔間 vs. TRL108 升級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144000" y="2009464"/>
            <a:ext cx="8897073" cy="6815251"/>
            <a:chOff x="0" y="-66675"/>
            <a:chExt cx="11862764" cy="9087002"/>
          </a:xfrm>
        </p:grpSpPr>
        <p:sp>
          <p:nvSpPr>
            <p:cNvPr id="4" name="TextBox 4"/>
            <p:cNvSpPr txBox="1"/>
            <p:nvPr/>
          </p:nvSpPr>
          <p:spPr>
            <a:xfrm>
              <a:off x="0" y="-66675"/>
              <a:ext cx="11862764" cy="8669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486"/>
                </a:lnSpc>
                <a:spcBef>
                  <a:spcPct val="0"/>
                </a:spcBef>
              </a:pPr>
              <a:r>
                <a:rPr lang="en-US" sz="3919" b="1" dirty="0" err="1">
                  <a:solidFill>
                    <a:srgbClr val="555555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傳統系統遇到可能隔音升級的痛點</a:t>
              </a:r>
              <a:endParaRPr lang="en-US" sz="3919" b="1" dirty="0">
                <a:solidFill>
                  <a:srgbClr val="555555"/>
                </a:solidFill>
                <a:latin typeface="Clear Sans Medium"/>
                <a:ea typeface="Clear Sans Medium"/>
                <a:cs typeface="Clear Sans Medium"/>
                <a:sym typeface="Clear Sans Medium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435440"/>
              <a:ext cx="11862764" cy="23613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801"/>
                </a:lnSpc>
                <a:spcBef>
                  <a:spcPct val="0"/>
                </a:spcBef>
              </a:pPr>
              <a:r>
                <a:rPr lang="en-US" sz="3429" dirty="0" err="1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傳統隔間需拆除重做，導致成本浪費與時間延誤，影響辦公室運作效率，讓顧客面對不必要的麻煩</a:t>
              </a:r>
              <a:r>
                <a:rPr lang="en-US" sz="3429" dirty="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。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117861"/>
              <a:ext cx="11862764" cy="8669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486"/>
                </a:lnSpc>
                <a:spcBef>
                  <a:spcPct val="0"/>
                </a:spcBef>
              </a:pPr>
              <a:r>
                <a:rPr lang="en-US" sz="3919" b="1" dirty="0">
                  <a:solidFill>
                    <a:srgbClr val="555555"/>
                  </a:solidFill>
                  <a:highlight>
                    <a:srgbClr val="FFFF00"/>
                  </a:highlight>
                  <a:latin typeface="Clear Sans Medium"/>
                  <a:ea typeface="Clear Sans Medium"/>
                  <a:cs typeface="Clear Sans Medium"/>
                  <a:sym typeface="Clear Sans Medium"/>
                </a:rPr>
                <a:t>TRL108 </a:t>
              </a:r>
              <a:r>
                <a:rPr lang="en-US" sz="3919" b="1" dirty="0" err="1">
                  <a:solidFill>
                    <a:srgbClr val="555555"/>
                  </a:solidFill>
                  <a:highlight>
                    <a:srgbClr val="FFFF00"/>
                  </a:highlight>
                  <a:latin typeface="Clear Sans Medium"/>
                  <a:ea typeface="Clear Sans Medium"/>
                  <a:cs typeface="Clear Sans Medium"/>
                  <a:sym typeface="Clear Sans Medium"/>
                </a:rPr>
                <a:t>的解決方案</a:t>
              </a:r>
              <a:endParaRPr lang="en-US" sz="3919" b="1" dirty="0">
                <a:solidFill>
                  <a:srgbClr val="555555"/>
                </a:solidFill>
                <a:highlight>
                  <a:srgbClr val="FFFF00"/>
                </a:highlight>
                <a:latin typeface="Clear Sans Medium"/>
                <a:ea typeface="Clear Sans Medium"/>
                <a:cs typeface="Clear Sans Medium"/>
                <a:sym typeface="Clear Sans Medium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21978"/>
              <a:ext cx="11862764" cy="23983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801"/>
                </a:lnSpc>
                <a:spcBef>
                  <a:spcPct val="0"/>
                </a:spcBef>
              </a:pPr>
              <a:r>
                <a:rPr lang="en-US" sz="3429" dirty="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TRL108 </a:t>
              </a:r>
              <a:r>
                <a:rPr lang="en-US" sz="3429" dirty="0" err="1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跟JEB都一樣,系統採用</a:t>
              </a:r>
              <a:r>
                <a:rPr lang="en-US" sz="3429" dirty="0" err="1">
                  <a:solidFill>
                    <a:srgbClr val="FF000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模組化設計</a:t>
              </a:r>
              <a:r>
                <a:rPr lang="en-US" sz="3429" dirty="0" err="1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，無需拆除原有框架，客戶可輕鬆升級，節省時間與成本，提升整體辦公環境</a:t>
              </a:r>
              <a:r>
                <a:rPr lang="en-US" sz="3429" dirty="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。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-3137432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279BF274-CB43-8286-4E3D-4F6059855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84600"/>
            <a:ext cx="6502400" cy="6502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7381" cy="1593725"/>
            </a:xfrm>
            <a:custGeom>
              <a:avLst/>
              <a:gdLst/>
              <a:ahLst/>
              <a:cxnLst/>
              <a:rect l="l" t="t" r="r" b="b"/>
              <a:pathLst>
                <a:path w="947381" h="1593725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t="-58" b="-58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36534" y="2807876"/>
            <a:ext cx="9763125" cy="5746344"/>
            <a:chOff x="0" y="0"/>
            <a:chExt cx="13017500" cy="7661793"/>
          </a:xfrm>
        </p:grpSpPr>
        <p:sp>
          <p:nvSpPr>
            <p:cNvPr id="5" name="TextBox 5"/>
            <p:cNvSpPr txBox="1"/>
            <p:nvPr/>
          </p:nvSpPr>
          <p:spPr>
            <a:xfrm>
              <a:off x="0" y="3300749"/>
              <a:ext cx="13017500" cy="773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899"/>
                </a:lnSpc>
                <a:spcBef>
                  <a:spcPct val="0"/>
                </a:spcBef>
              </a:pPr>
              <a:r>
                <a:rPr lang="en-US" sz="3499" b="1" dirty="0" err="1">
                  <a:solidFill>
                    <a:srgbClr val="555555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靈活可升級</a:t>
              </a:r>
              <a:endParaRPr lang="en-US" sz="3499" b="1" dirty="0">
                <a:solidFill>
                  <a:srgbClr val="555555"/>
                </a:solidFill>
                <a:latin typeface="Clear Sans Bold"/>
                <a:ea typeface="Clear Sans Bold"/>
                <a:cs typeface="Clear Sans Bold"/>
                <a:sym typeface="Clear Sans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714490"/>
              <a:ext cx="13017500" cy="29473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879"/>
                </a:lnSpc>
                <a:spcBef>
                  <a:spcPct val="0"/>
                </a:spcBef>
              </a:pPr>
              <a:r>
                <a:rPr lang="en-US" sz="4199" dirty="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TRL108 </a:t>
              </a:r>
              <a:r>
                <a:rPr lang="en-US" sz="4199" dirty="0" err="1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系統提供</a:t>
              </a:r>
              <a:r>
                <a:rPr lang="en-US" sz="4199" b="1" dirty="0" err="1">
                  <a:solidFill>
                    <a:srgbClr val="666666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模組化結構</a:t>
              </a:r>
              <a:r>
                <a:rPr lang="en-US" sz="4199" dirty="0" err="1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，使隔音升級變得簡易，不需拆除現有框架。這種靈活性提升了</a:t>
              </a:r>
              <a:r>
                <a:rPr lang="en-US" sz="4199" dirty="0" err="1">
                  <a:solidFill>
                    <a:srgbClr val="666666"/>
                  </a:solidFill>
                  <a:highlight>
                    <a:srgbClr val="FFFF00"/>
                  </a:highlight>
                  <a:latin typeface="Clear Sans"/>
                  <a:ea typeface="Clear Sans"/>
                  <a:cs typeface="Clear Sans"/>
                  <a:sym typeface="Clear Sans"/>
                </a:rPr>
                <a:t>得標</a:t>
              </a:r>
              <a:r>
                <a:rPr lang="en-US" sz="4199" dirty="0" err="1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的可能</a:t>
              </a:r>
              <a:r>
                <a:rPr lang="en-US" sz="4199" dirty="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。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2815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22222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TRL108 系統的模組化設計理念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222222"/>
                </a:solidFill>
                <a:latin typeface="Tenor Sans"/>
                <a:ea typeface="Tenor Sans"/>
                <a:cs typeface="Tenor Sans"/>
                <a:sym typeface="Tenor Sans"/>
              </a:rPr>
              <a:t>升級流程概述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32361" y="2568003"/>
            <a:ext cx="7538235" cy="2255855"/>
            <a:chOff x="0" y="-66675"/>
            <a:chExt cx="10050979" cy="3007806"/>
          </a:xfrm>
        </p:grpSpPr>
        <p:sp>
          <p:nvSpPr>
            <p:cNvPr id="5" name="TextBox 5"/>
            <p:cNvSpPr txBox="1"/>
            <p:nvPr/>
          </p:nvSpPr>
          <p:spPr>
            <a:xfrm>
              <a:off x="0" y="-66675"/>
              <a:ext cx="10050979" cy="727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48"/>
                </a:lnSpc>
                <a:spcBef>
                  <a:spcPct val="0"/>
                </a:spcBef>
              </a:pPr>
              <a:r>
                <a:rPr lang="en-US" sz="3320" b="1">
                  <a:solidFill>
                    <a:srgbClr val="E4863A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單層玻璃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594609"/>
              <a:ext cx="10050979" cy="13465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067"/>
                </a:lnSpc>
                <a:spcBef>
                  <a:spcPct val="0"/>
                </a:spcBef>
              </a:pPr>
              <a:r>
                <a:rPr lang="en-US" sz="2905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lear Sans"/>
                  <a:ea typeface="Clear Sans"/>
                  <a:cs typeface="Clear Sans"/>
                  <a:sym typeface="Clear Sans"/>
                </a:rPr>
                <a:t>初始使用單層玻璃隔音效果有限</a:t>
              </a:r>
              <a:r>
                <a:rPr lang="en-US" sz="2905" dirty="0" err="1">
                  <a:solidFill>
                    <a:srgbClr val="E4863A"/>
                  </a:solidFill>
                  <a:latin typeface="Clear Sans"/>
                  <a:ea typeface="Clear Sans"/>
                  <a:cs typeface="Clear Sans"/>
                  <a:sym typeface="Clear Sans"/>
                </a:rPr>
                <a:t>，</a:t>
              </a:r>
              <a:r>
                <a:rPr lang="en-US" sz="2588" dirty="0" err="1">
                  <a:solidFill>
                    <a:srgbClr val="666666"/>
                  </a:solidFill>
                  <a:latin typeface="Clear Sans"/>
                  <a:cs typeface="Clear Sans"/>
                  <a:sym typeface="Clear Sans"/>
                </a:rPr>
                <a:t>無法滿足現代辦公需求</a:t>
              </a:r>
              <a:r>
                <a:rPr lang="en-US" sz="2905" dirty="0" err="1">
                  <a:solidFill>
                    <a:srgbClr val="E4863A"/>
                  </a:solidFill>
                  <a:latin typeface="Clear Sans"/>
                  <a:ea typeface="Clear Sans"/>
                  <a:cs typeface="Clear Sans"/>
                  <a:sym typeface="Clear Sans"/>
                </a:rPr>
                <a:t>，</a:t>
              </a:r>
              <a:r>
                <a:rPr lang="en-US" sz="2588" dirty="0" err="1">
                  <a:solidFill>
                    <a:srgbClr val="666666"/>
                  </a:solidFill>
                  <a:latin typeface="Clear Sans"/>
                  <a:cs typeface="Clear Sans"/>
                  <a:sym typeface="Clear Sans"/>
                </a:rPr>
                <a:t>容易造成干擾和噪音問題</a:t>
              </a:r>
              <a:r>
                <a:rPr lang="en-US" sz="2905" dirty="0">
                  <a:solidFill>
                    <a:srgbClr val="E4863A"/>
                  </a:solidFill>
                  <a:latin typeface="Clear Sans"/>
                  <a:ea typeface="Clear Sans"/>
                  <a:cs typeface="Clear Sans"/>
                  <a:sym typeface="Clear Sans"/>
                </a:rPr>
                <a:t>。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10539" y="5957476"/>
            <a:ext cx="8409502" cy="2742833"/>
            <a:chOff x="0" y="-57149"/>
            <a:chExt cx="11212670" cy="3657111"/>
          </a:xfrm>
        </p:grpSpPr>
        <p:sp>
          <p:nvSpPr>
            <p:cNvPr id="8" name="TextBox 8"/>
            <p:cNvSpPr txBox="1"/>
            <p:nvPr/>
          </p:nvSpPr>
          <p:spPr>
            <a:xfrm>
              <a:off x="0" y="-57149"/>
              <a:ext cx="9407011" cy="1348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42"/>
                </a:lnSpc>
                <a:spcBef>
                  <a:spcPct val="0"/>
                </a:spcBef>
              </a:pPr>
              <a:r>
                <a:rPr lang="en-US" sz="2958" b="1" dirty="0" err="1">
                  <a:solidFill>
                    <a:srgbClr val="0070C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增加第二層玻璃</a:t>
              </a:r>
              <a:r>
                <a:rPr lang="en-US" sz="2958" b="1" dirty="0">
                  <a:solidFill>
                    <a:srgbClr val="0070C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 </a:t>
              </a:r>
              <a:r>
                <a:rPr lang="en-US" sz="2958" b="1" dirty="0" err="1">
                  <a:solidFill>
                    <a:srgbClr val="0070C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並且將木門片改為雙層玻璃隔音門扇</a:t>
              </a:r>
              <a:endParaRPr lang="en-US" sz="2958" b="1" dirty="0">
                <a:solidFill>
                  <a:srgbClr val="0070C0"/>
                </a:solidFill>
                <a:latin typeface="Clear Sans Medium"/>
                <a:ea typeface="Clear Sans Medium"/>
                <a:cs typeface="Clear Sans Medium"/>
                <a:sym typeface="Clear Sans Medium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57073" y="1800495"/>
              <a:ext cx="8955597" cy="1799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624"/>
                </a:lnSpc>
                <a:spcBef>
                  <a:spcPct val="0"/>
                </a:spcBef>
              </a:pPr>
              <a:r>
                <a:rPr lang="en-US" sz="2588" dirty="0" err="1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通過簡單增加第二層玻璃，及更換玻璃門扇提高隔音效果，構建更舒適的工作環境，減少外部噪音影響</a:t>
              </a:r>
              <a:r>
                <a:rPr lang="en-US" sz="2588" dirty="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。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57596" y="4645672"/>
            <a:ext cx="7448548" cy="2694642"/>
            <a:chOff x="0" y="-47625"/>
            <a:chExt cx="9931398" cy="3592856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9931398" cy="725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93"/>
                </a:lnSpc>
                <a:spcBef>
                  <a:spcPct val="0"/>
                </a:spcBef>
              </a:pPr>
              <a:r>
                <a:rPr lang="en-US" sz="3281" b="1" dirty="0" err="1">
                  <a:solidFill>
                    <a:srgbClr val="0070C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雙層隔音完成</a:t>
              </a:r>
              <a:endParaRPr lang="en-US" sz="3281" b="1" dirty="0">
                <a:solidFill>
                  <a:srgbClr val="0070C0"/>
                </a:solidFill>
                <a:latin typeface="Clear Sans Medium"/>
                <a:ea typeface="Clear Sans Medium"/>
                <a:cs typeface="Clear Sans Medium"/>
                <a:sym typeface="Clear Sans Medium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565433"/>
              <a:ext cx="9931398" cy="19797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019"/>
                </a:lnSpc>
                <a:spcBef>
                  <a:spcPct val="0"/>
                </a:spcBef>
              </a:pPr>
              <a:r>
                <a:rPr lang="en-US" sz="287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lear Sans"/>
                  <a:ea typeface="Clear Sans"/>
                  <a:cs typeface="Clear Sans"/>
                  <a:sym typeface="Clear Sans"/>
                </a:rPr>
                <a:t>完成雙層隔音系統後，實現更高的隔音性能，確保員工專注和提高工作效率，滿足各種需求</a:t>
              </a:r>
              <a:r>
                <a:rPr lang="en-US" sz="287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lear Sans"/>
                  <a:ea typeface="Clear Sans"/>
                  <a:cs typeface="Clear Sans"/>
                  <a:sym typeface="Clear Sans"/>
                </a:rPr>
                <a:t>。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85326" y="333375"/>
            <a:ext cx="3719614" cy="2800350"/>
            <a:chOff x="0" y="0"/>
            <a:chExt cx="2037195" cy="15337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37195" cy="1533724"/>
            </a:xfrm>
            <a:custGeom>
              <a:avLst/>
              <a:gdLst/>
              <a:ahLst/>
              <a:cxnLst/>
              <a:rect l="l" t="t" r="r" b="b"/>
              <a:pathLst>
                <a:path w="2037195" h="1533724">
                  <a:moveTo>
                    <a:pt x="0" y="0"/>
                  </a:moveTo>
                  <a:lnTo>
                    <a:pt x="2037195" y="0"/>
                  </a:lnTo>
                  <a:lnTo>
                    <a:pt x="2037195" y="1533724"/>
                  </a:lnTo>
                  <a:lnTo>
                    <a:pt x="0" y="1533724"/>
                  </a:lnTo>
                  <a:close/>
                </a:path>
              </a:pathLst>
            </a:custGeom>
            <a:blipFill>
              <a:blip r:embed="rId2"/>
              <a:stretch>
                <a:fillRect l="-358" r="-358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-3137432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5"/>
          <p:cNvSpPr/>
          <p:nvPr/>
        </p:nvSpPr>
        <p:spPr>
          <a:xfrm>
            <a:off x="391197" y="3607218"/>
            <a:ext cx="7964620" cy="4310850"/>
          </a:xfrm>
          <a:custGeom>
            <a:avLst/>
            <a:gdLst/>
            <a:ahLst/>
            <a:cxnLst/>
            <a:rect l="l" t="t" r="r" b="b"/>
            <a:pathLst>
              <a:path w="7964620" h="4310850">
                <a:moveTo>
                  <a:pt x="0" y="0"/>
                </a:moveTo>
                <a:lnTo>
                  <a:pt x="7964620" y="0"/>
                </a:lnTo>
                <a:lnTo>
                  <a:pt x="7964620" y="4310851"/>
                </a:lnTo>
                <a:lnTo>
                  <a:pt x="0" y="43108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8100" cap="sq">
            <a:solidFill>
              <a:srgbClr val="000000"/>
            </a:solidFill>
            <a:prstDash val="sysDot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6"/>
          <p:cNvSpPr/>
          <p:nvPr/>
        </p:nvSpPr>
        <p:spPr>
          <a:xfrm>
            <a:off x="8797382" y="3607218"/>
            <a:ext cx="9099420" cy="4310850"/>
          </a:xfrm>
          <a:custGeom>
            <a:avLst/>
            <a:gdLst/>
            <a:ahLst/>
            <a:cxnLst/>
            <a:rect l="l" t="t" r="r" b="b"/>
            <a:pathLst>
              <a:path w="9099420" h="4310850">
                <a:moveTo>
                  <a:pt x="0" y="0"/>
                </a:moveTo>
                <a:lnTo>
                  <a:pt x="9099421" y="0"/>
                </a:lnTo>
                <a:lnTo>
                  <a:pt x="9099421" y="4310851"/>
                </a:lnTo>
                <a:lnTo>
                  <a:pt x="0" y="43108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38100" cap="sq">
            <a:solidFill>
              <a:srgbClr val="000000"/>
            </a:solidFill>
            <a:prstDash val="sysDot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TextBox 7"/>
          <p:cNvSpPr txBox="1"/>
          <p:nvPr/>
        </p:nvSpPr>
        <p:spPr>
          <a:xfrm>
            <a:off x="668089" y="657225"/>
            <a:ext cx="10582435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00"/>
              </a:lnSpc>
              <a:spcBef>
                <a:spcPct val="0"/>
              </a:spcBef>
            </a:pPr>
            <a:r>
              <a:rPr lang="en-US" sz="7000" spc="-140">
                <a:solidFill>
                  <a:srgbClr val="222222"/>
                </a:solidFill>
                <a:latin typeface="Tenor Sans"/>
                <a:ea typeface="Tenor Sans"/>
                <a:cs typeface="Tenor Sans"/>
                <a:sym typeface="Tenor Sans"/>
              </a:rPr>
              <a:t>未來的隔音需求與彈性設計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866481" y="8724937"/>
            <a:ext cx="7183019" cy="895350"/>
            <a:chOff x="0" y="0"/>
            <a:chExt cx="9577359" cy="1193800"/>
          </a:xfrm>
        </p:grpSpPr>
        <p:sp>
          <p:nvSpPr>
            <p:cNvPr id="9" name="TextBox 9"/>
            <p:cNvSpPr txBox="1"/>
            <p:nvPr/>
          </p:nvSpPr>
          <p:spPr>
            <a:xfrm>
              <a:off x="0" y="-47625"/>
              <a:ext cx="9577359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u="none" strike="noStrike">
                  <a:solidFill>
                    <a:srgbClr val="555555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空間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21995"/>
              <a:ext cx="9577359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這是一個重視未來需求的辦公環境。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575263" y="1901053"/>
            <a:ext cx="10582435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7000" spc="-140" dirty="0">
                <a:solidFill>
                  <a:srgbClr val="222222"/>
                </a:solidFill>
                <a:latin typeface="Tenor Sans"/>
                <a:ea typeface="Tenor Sans"/>
                <a:cs typeface="Tenor Sans"/>
                <a:sym typeface="Tenor Sans"/>
              </a:rPr>
              <a:t>TRL108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271224" y="0"/>
            <a:ext cx="4457320" cy="3355740"/>
            <a:chOff x="0" y="0"/>
            <a:chExt cx="2037195" cy="15337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37195" cy="1533724"/>
            </a:xfrm>
            <a:custGeom>
              <a:avLst/>
              <a:gdLst/>
              <a:ahLst/>
              <a:cxnLst/>
              <a:rect l="l" t="t" r="r" b="b"/>
              <a:pathLst>
                <a:path w="2037195" h="1533724">
                  <a:moveTo>
                    <a:pt x="0" y="0"/>
                  </a:moveTo>
                  <a:lnTo>
                    <a:pt x="2037195" y="0"/>
                  </a:lnTo>
                  <a:lnTo>
                    <a:pt x="2037195" y="1533724"/>
                  </a:lnTo>
                  <a:lnTo>
                    <a:pt x="0" y="1533724"/>
                  </a:lnTo>
                  <a:close/>
                </a:path>
              </a:pathLst>
            </a:custGeom>
            <a:blipFill>
              <a:blip r:embed="rId2"/>
              <a:stretch>
                <a:fillRect l="-358" r="-358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-3137432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5"/>
          <p:cNvSpPr/>
          <p:nvPr/>
        </p:nvSpPr>
        <p:spPr>
          <a:xfrm>
            <a:off x="9681549" y="3457575"/>
            <a:ext cx="8540447" cy="5860882"/>
          </a:xfrm>
          <a:custGeom>
            <a:avLst/>
            <a:gdLst/>
            <a:ahLst/>
            <a:cxnLst/>
            <a:rect l="l" t="t" r="r" b="b"/>
            <a:pathLst>
              <a:path w="8540447" h="5860882">
                <a:moveTo>
                  <a:pt x="0" y="0"/>
                </a:moveTo>
                <a:lnTo>
                  <a:pt x="8540447" y="0"/>
                </a:lnTo>
                <a:lnTo>
                  <a:pt x="8540447" y="5860881"/>
                </a:lnTo>
                <a:lnTo>
                  <a:pt x="0" y="58608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8100" cap="sq">
            <a:solidFill>
              <a:srgbClr val="000000"/>
            </a:solidFill>
            <a:prstDash val="sysDot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6"/>
          <p:cNvSpPr/>
          <p:nvPr/>
        </p:nvSpPr>
        <p:spPr>
          <a:xfrm>
            <a:off x="0" y="4133742"/>
            <a:ext cx="9092880" cy="4330484"/>
          </a:xfrm>
          <a:custGeom>
            <a:avLst/>
            <a:gdLst/>
            <a:ahLst/>
            <a:cxnLst/>
            <a:rect l="l" t="t" r="r" b="b"/>
            <a:pathLst>
              <a:path w="9092880" h="4330484">
                <a:moveTo>
                  <a:pt x="0" y="0"/>
                </a:moveTo>
                <a:lnTo>
                  <a:pt x="9092881" y="0"/>
                </a:lnTo>
                <a:lnTo>
                  <a:pt x="9092881" y="4330484"/>
                </a:lnTo>
                <a:lnTo>
                  <a:pt x="0" y="43304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38100" cap="sq">
            <a:solidFill>
              <a:srgbClr val="000000"/>
            </a:solidFill>
            <a:prstDash val="sysDot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TextBox 7"/>
          <p:cNvSpPr txBox="1"/>
          <p:nvPr/>
        </p:nvSpPr>
        <p:spPr>
          <a:xfrm>
            <a:off x="668089" y="657225"/>
            <a:ext cx="10582435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00"/>
              </a:lnSpc>
              <a:spcBef>
                <a:spcPct val="0"/>
              </a:spcBef>
            </a:pPr>
            <a:r>
              <a:rPr lang="en-US" sz="7000" spc="-140">
                <a:solidFill>
                  <a:srgbClr val="222222"/>
                </a:solidFill>
                <a:latin typeface="Tenor Sans"/>
                <a:ea typeface="Tenor Sans"/>
                <a:cs typeface="Tenor Sans"/>
                <a:sym typeface="Tenor Sans"/>
              </a:rPr>
              <a:t>未來的隔音需求與彈性設計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088205" y="9258300"/>
            <a:ext cx="7183019" cy="895350"/>
            <a:chOff x="0" y="0"/>
            <a:chExt cx="9577359" cy="1193800"/>
          </a:xfrm>
        </p:grpSpPr>
        <p:sp>
          <p:nvSpPr>
            <p:cNvPr id="9" name="TextBox 9"/>
            <p:cNvSpPr txBox="1"/>
            <p:nvPr/>
          </p:nvSpPr>
          <p:spPr>
            <a:xfrm>
              <a:off x="0" y="-47625"/>
              <a:ext cx="9577359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u="none" strike="noStrike">
                  <a:solidFill>
                    <a:srgbClr val="555555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空間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21995"/>
              <a:ext cx="9577359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666666"/>
                  </a:solidFill>
                  <a:latin typeface="Clear Sans"/>
                  <a:ea typeface="Clear Sans"/>
                  <a:cs typeface="Clear Sans"/>
                  <a:sym typeface="Clear Sans"/>
                </a:rPr>
                <a:t>這是一個重視未來需求的辦公環境。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801662" y="1981922"/>
            <a:ext cx="10582435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7000" spc="-140" dirty="0">
                <a:solidFill>
                  <a:srgbClr val="222222"/>
                </a:solidFill>
                <a:latin typeface="Tenor Sans"/>
                <a:ea typeface="Tenor Sans"/>
                <a:cs typeface="Tenor Sans"/>
                <a:sym typeface="Tenor Sans"/>
              </a:rPr>
              <a:t>JEB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115050" cy="10287000"/>
            <a:chOff x="0" y="0"/>
            <a:chExt cx="757905" cy="12749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57905" cy="1274980"/>
            </a:xfrm>
            <a:custGeom>
              <a:avLst/>
              <a:gdLst/>
              <a:ahLst/>
              <a:cxnLst/>
              <a:rect l="l" t="t" r="r" b="b"/>
              <a:pathLst>
                <a:path w="757905" h="1274980">
                  <a:moveTo>
                    <a:pt x="0" y="0"/>
                  </a:moveTo>
                  <a:lnTo>
                    <a:pt x="757905" y="0"/>
                  </a:lnTo>
                  <a:lnTo>
                    <a:pt x="757905" y="1274980"/>
                  </a:lnTo>
                  <a:lnTo>
                    <a:pt x="0" y="1274980"/>
                  </a:lnTo>
                  <a:close/>
                </a:path>
              </a:pathLst>
            </a:custGeom>
            <a:blipFill>
              <a:blip r:embed="rId2"/>
              <a:stretch>
                <a:fillRect t="-58" b="-58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169968" y="277431"/>
            <a:ext cx="8325519" cy="4637083"/>
            <a:chOff x="0" y="0"/>
            <a:chExt cx="11100691" cy="6182777"/>
          </a:xfrm>
        </p:grpSpPr>
        <p:sp>
          <p:nvSpPr>
            <p:cNvPr id="5" name="TextBox 5"/>
            <p:cNvSpPr txBox="1"/>
            <p:nvPr/>
          </p:nvSpPr>
          <p:spPr>
            <a:xfrm>
              <a:off x="0" y="1565405"/>
              <a:ext cx="11100691" cy="9671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E43A3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無論什麼配置？</a:t>
              </a:r>
            </a:p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E43A3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都必須要提供該系列最頂級的隔音數字報告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016082"/>
              <a:ext cx="11100691" cy="4826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 u="none">
                  <a:solidFill>
                    <a:srgbClr val="555555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玻璃牆隔音性能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1100691" cy="1035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000"/>
                </a:lnSpc>
              </a:pPr>
              <a:r>
                <a:rPr lang="en-US" sz="5000" spc="-100">
                  <a:solidFill>
                    <a:srgbClr val="22222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STC ≥45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203014"/>
              <a:ext cx="11100691" cy="4826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555555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門框</a:t>
              </a:r>
              <a:r>
                <a:rPr lang="en-US" sz="2400" b="1" u="none">
                  <a:solidFill>
                    <a:srgbClr val="555555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性能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215678"/>
              <a:ext cx="11100691" cy="967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E43A3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無論什麼配置？</a:t>
              </a:r>
            </a:p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E43A3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都必須要提供該系列最頂級的隔音數字報告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40708"/>
              <a:ext cx="11100691" cy="1035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000"/>
                </a:lnSpc>
              </a:pPr>
              <a:r>
                <a:rPr lang="en-US" sz="5000" spc="-100">
                  <a:solidFill>
                    <a:srgbClr val="22222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STC ≥39</a:t>
              </a:r>
            </a:p>
          </p:txBody>
        </p:sp>
      </p:grpSp>
      <p:sp>
        <p:nvSpPr>
          <p:cNvPr id="11" name="Freeform 11"/>
          <p:cNvSpPr/>
          <p:nvPr/>
        </p:nvSpPr>
        <p:spPr>
          <a:xfrm rot="-6723923">
            <a:off x="13765038" y="-2306347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5" y="0"/>
                </a:lnTo>
                <a:lnTo>
                  <a:pt x="62748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Freeform 12"/>
          <p:cNvSpPr/>
          <p:nvPr/>
        </p:nvSpPr>
        <p:spPr>
          <a:xfrm>
            <a:off x="5195936" y="5770915"/>
            <a:ext cx="3948064" cy="2201046"/>
          </a:xfrm>
          <a:custGeom>
            <a:avLst/>
            <a:gdLst/>
            <a:ahLst/>
            <a:cxnLst/>
            <a:rect l="l" t="t" r="r" b="b"/>
            <a:pathLst>
              <a:path w="3948064" h="2201046">
                <a:moveTo>
                  <a:pt x="0" y="0"/>
                </a:moveTo>
                <a:lnTo>
                  <a:pt x="3948064" y="0"/>
                </a:lnTo>
                <a:lnTo>
                  <a:pt x="3948064" y="2201046"/>
                </a:lnTo>
                <a:lnTo>
                  <a:pt x="0" y="22010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3" name="Freeform 13"/>
          <p:cNvSpPr/>
          <p:nvPr/>
        </p:nvSpPr>
        <p:spPr>
          <a:xfrm>
            <a:off x="9264286" y="5770915"/>
            <a:ext cx="4585512" cy="2201046"/>
          </a:xfrm>
          <a:custGeom>
            <a:avLst/>
            <a:gdLst/>
            <a:ahLst/>
            <a:cxnLst/>
            <a:rect l="l" t="t" r="r" b="b"/>
            <a:pathLst>
              <a:path w="4585512" h="2201046">
                <a:moveTo>
                  <a:pt x="0" y="0"/>
                </a:moveTo>
                <a:lnTo>
                  <a:pt x="4585511" y="0"/>
                </a:lnTo>
                <a:lnTo>
                  <a:pt x="4585511" y="2201046"/>
                </a:lnTo>
                <a:lnTo>
                  <a:pt x="0" y="22010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4" name="Freeform 14"/>
          <p:cNvSpPr/>
          <p:nvPr/>
        </p:nvSpPr>
        <p:spPr>
          <a:xfrm>
            <a:off x="13973622" y="5770915"/>
            <a:ext cx="4212527" cy="2201046"/>
          </a:xfrm>
          <a:custGeom>
            <a:avLst/>
            <a:gdLst/>
            <a:ahLst/>
            <a:cxnLst/>
            <a:rect l="l" t="t" r="r" b="b"/>
            <a:pathLst>
              <a:path w="4212527" h="2201046">
                <a:moveTo>
                  <a:pt x="0" y="0"/>
                </a:moveTo>
                <a:lnTo>
                  <a:pt x="4212528" y="0"/>
                </a:lnTo>
                <a:lnTo>
                  <a:pt x="4212528" y="2201046"/>
                </a:lnTo>
                <a:lnTo>
                  <a:pt x="0" y="22010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5" name="TextBox 15"/>
          <p:cNvSpPr txBox="1"/>
          <p:nvPr/>
        </p:nvSpPr>
        <p:spPr>
          <a:xfrm>
            <a:off x="6019084" y="7924336"/>
            <a:ext cx="2844701" cy="528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香港地區實驗室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134691" y="7924336"/>
            <a:ext cx="2844701" cy="528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大陸地區實驗室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414599" y="7924336"/>
            <a:ext cx="2844701" cy="528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台灣地區實驗室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158</Words>
  <Application>Microsoft Macintosh PowerPoint</Application>
  <PresentationFormat>自訂</PresentationFormat>
  <Paragraphs>62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1" baseType="lpstr">
      <vt:lpstr>Clear Sans Bold</vt:lpstr>
      <vt:lpstr>Clear Sans</vt:lpstr>
      <vt:lpstr>Noto Sans T Chinese Bold</vt:lpstr>
      <vt:lpstr>Tenor Sans</vt:lpstr>
      <vt:lpstr>Clear Sans Medium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簡報 - BOSS TRL108 隔音系統</dc:title>
  <dc:description>簡報 - BOSS TRL108 隔音系統</dc:description>
  <cp:lastModifiedBy>ft t</cp:lastModifiedBy>
  <cp:revision>2</cp:revision>
  <dcterms:created xsi:type="dcterms:W3CDTF">2006-08-16T00:00:00Z</dcterms:created>
  <dcterms:modified xsi:type="dcterms:W3CDTF">2026-03-07T05:56:44Z</dcterms:modified>
  <dc:identifier>DAHDKxzWiN8</dc:identifier>
</cp:coreProperties>
</file>